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Assignment: present a different exploration of the EPA CO dataset</a:t>
            </a:r>
          </a:p>
          <a:p>
            <a:pPr/>
            <a:r>
              <a:t>Consider: </a:t>
            </a:r>
          </a:p>
          <a:p>
            <a:pPr/>
            <a:r>
              <a:t>plotting the changes at different places</a:t>
            </a:r>
          </a:p>
          <a:p>
            <a:pPr/>
            <a:r>
              <a:t>finding correlated temporal developments</a:t>
            </a:r>
          </a:p>
          <a:p>
            <a:pPr/>
            <a:r>
              <a:t>finding clusters with fast and slow decrease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Data fields"/>
          <p:cNvSpPr txBox="1"/>
          <p:nvPr>
            <p:ph type="title"/>
          </p:nvPr>
        </p:nvSpPr>
        <p:spPr>
          <a:prstGeom prst="rect">
            <a:avLst/>
          </a:prstGeom>
        </p:spPr>
        <p:txBody>
          <a:bodyPr/>
          <a:lstStyle/>
          <a:p>
            <a:pPr/>
            <a:r>
              <a:t>Data fields</a:t>
            </a:r>
          </a:p>
        </p:txBody>
      </p:sp>
      <p:sp>
        <p:nvSpPr>
          <p:cNvPr id="156"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7"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Data fields"/>
          <p:cNvSpPr txBox="1"/>
          <p:nvPr>
            <p:ph type="title"/>
          </p:nvPr>
        </p:nvSpPr>
        <p:spPr>
          <a:prstGeom prst="rect">
            <a:avLst/>
          </a:prstGeom>
        </p:spPr>
        <p:txBody>
          <a:bodyPr/>
          <a:lstStyle/>
          <a:p>
            <a:pPr/>
            <a:r>
              <a:t>Data fields</a:t>
            </a:r>
          </a:p>
        </p:txBody>
      </p:sp>
      <p:sp>
        <p:nvSpPr>
          <p:cNvPr id="160"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61"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The “Feature engineering” Kernel"/>
          <p:cNvSpPr txBox="1"/>
          <p:nvPr>
            <p:ph type="title"/>
          </p:nvPr>
        </p:nvSpPr>
        <p:spPr>
          <a:prstGeom prst="rect">
            <a:avLst/>
          </a:prstGeom>
        </p:spPr>
        <p:txBody>
          <a:bodyPr/>
          <a:lstStyle/>
          <a:p>
            <a:pPr/>
            <a:r>
              <a:t>The “Feature engineering” Kernel</a:t>
            </a:r>
          </a:p>
        </p:txBody>
      </p:sp>
      <p:sp>
        <p:nvSpPr>
          <p:cNvPr id="164"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Start from the “Feature Engineering” kernel:</a:t>
            </a:r>
          </a:p>
        </p:txBody>
      </p:sp>
      <p:sp>
        <p:nvSpPr>
          <p:cNvPr id="165" name="https://www.kaggle.com/dronio/feature-engineering?scriptVersionId=1341036"/>
          <p:cNvSpPr txBox="1"/>
          <p:nvPr/>
        </p:nvSpPr>
        <p:spPr>
          <a:xfrm>
            <a:off x="849605" y="5480941"/>
            <a:ext cx="74447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https://www.kaggle.com/dronio/feature-engineering?scriptVersionId=1341036</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First look at the data with Pandas"/>
          <p:cNvSpPr txBox="1"/>
          <p:nvPr>
            <p:ph type="title"/>
          </p:nvPr>
        </p:nvSpPr>
        <p:spPr>
          <a:prstGeom prst="rect">
            <a:avLst/>
          </a:prstGeom>
        </p:spPr>
        <p:txBody>
          <a:bodyPr/>
          <a:lstStyle/>
          <a:p>
            <a:pPr/>
            <a:r>
              <a:t>First look at the data with Pandas</a:t>
            </a:r>
          </a:p>
        </p:txBody>
      </p:sp>
      <p:pic>
        <p:nvPicPr>
          <p:cNvPr id="168"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9"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70"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What can we do with the data?"/>
          <p:cNvSpPr txBox="1"/>
          <p:nvPr>
            <p:ph type="title"/>
          </p:nvPr>
        </p:nvSpPr>
        <p:spPr>
          <a:prstGeom prst="rect">
            <a:avLst/>
          </a:prstGeom>
        </p:spPr>
        <p:txBody>
          <a:bodyPr/>
          <a:lstStyle/>
          <a:p>
            <a:pPr/>
            <a:r>
              <a:t>What can we do with the data?</a:t>
            </a:r>
          </a:p>
        </p:txBody>
      </p:sp>
      <p:sp>
        <p:nvSpPr>
          <p:cNvPr id="173"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76" name="pollute.gif" descr="pollute.gif"/>
          <p:cNvPicPr>
            <a:picLocks noChangeAspect="0"/>
          </p:cNvPicPr>
          <p:nvPr>
            <p:ph type="pic" idx="13"/>
          </p:nvPr>
        </p:nvPicPr>
        <p:blipFill>
          <a:blip r:embed="rId2">
            <a:extLst/>
          </a:blip>
          <a:stretch>
            <a:fillRect/>
          </a:stretch>
        </p:blipFill>
        <p:spPr>
          <a:xfrm>
            <a:off x="1792288" y="842517"/>
            <a:ext cx="5486401" cy="3655316"/>
          </a:xfrm>
          <a:prstGeom prst="rect">
            <a:avLst/>
          </a:prstGeom>
        </p:spPr>
      </p:pic>
      <p:sp>
        <p:nvSpPr>
          <p:cNvPr id="177"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elf-study hints"/>
          <p:cNvSpPr txBox="1"/>
          <p:nvPr>
            <p:ph type="title"/>
          </p:nvPr>
        </p:nvSpPr>
        <p:spPr>
          <a:prstGeom prst="rect">
            <a:avLst/>
          </a:prstGeom>
        </p:spPr>
        <p:txBody>
          <a:bodyPr/>
          <a:lstStyle/>
          <a:p>
            <a:pPr/>
            <a:r>
              <a:t>Self-study hints</a:t>
            </a:r>
          </a:p>
        </p:txBody>
      </p:sp>
      <p:sp>
        <p:nvSpPr>
          <p:cNvPr id="180"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p>
          <a:p>
            <a:pPr lvl="1" marL="800100" indent="-342900">
              <a:buChar char="•"/>
            </a:pPr>
            <a:r>
              <a:t>Traffic volumes (place, time)</a:t>
            </a:r>
          </a:p>
          <a:p>
            <a:pPr lvl="1" marL="800100" indent="-342900">
              <a:buChar char="•"/>
            </a:pPr>
            <a:r>
              <a:t>Car emission standard changes</a:t>
            </a:r>
            <a:br/>
            <a:r>
              <a:t>Can we find good predictors for trends?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ummary of the lecture"/>
          <p:cNvSpPr txBox="1"/>
          <p:nvPr>
            <p:ph type="title"/>
          </p:nvPr>
        </p:nvSpPr>
        <p:spPr>
          <a:prstGeom prst="rect">
            <a:avLst/>
          </a:prstGeom>
        </p:spPr>
        <p:txBody>
          <a:bodyPr/>
          <a:lstStyle/>
          <a:p>
            <a:pPr/>
            <a:r>
              <a:t>Summary of the lecture</a:t>
            </a:r>
          </a:p>
        </p:txBody>
      </p:sp>
      <p:sp>
        <p:nvSpPr>
          <p:cNvPr id="185" name="We have learned about using the Pandas library and other Python libraries for analyzing a large spatio-temporal sensory dataset.…"/>
          <p:cNvSpPr txBox="1"/>
          <p:nvPr>
            <p:ph type="body" idx="1"/>
          </p:nvPr>
        </p:nvSpPr>
        <p:spPr>
          <a:xfrm>
            <a:off x="457200" y="1600200"/>
            <a:ext cx="8229600" cy="4827758"/>
          </a:xfrm>
          <a:prstGeom prst="rect">
            <a:avLst/>
          </a:prstGeom>
        </p:spPr>
        <p:txBody>
          <a:bodyPr/>
          <a:lstStyle/>
          <a:p>
            <a:pPr marL="0" indent="0">
              <a:buSzTx/>
              <a:buFontTx/>
              <a:buNone/>
            </a:pPr>
            <a:r>
              <a:t>We have learned about using the Pandas library and other Python libraries for analyzing a large spatio-temporal sensory dataset.</a:t>
            </a:r>
          </a:p>
          <a:p>
            <a:pPr marL="0" indent="0">
              <a:buSzTx/>
              <a:buFontTx/>
              <a:buNone/>
            </a:pPr>
            <a:r>
              <a:t>In this specific case, dynamic visualization seems to let us develop a general understanding of the process behind the data. We have to be careful, however, not to imagine that this will always be the case.</a:t>
            </a:r>
          </a:p>
          <a:p>
            <a:pPr marL="0" indent="0">
              <a:buSzTx/>
              <a:buFontTx/>
              <a:buNone/>
            </a:pPr>
            <a:r>
              <a:t>This case study requires active experimenting.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Sensory data often has both spatial and temporal distribution, and it could be important to be able to process both together.…"/>
          <p:cNvSpPr txBox="1"/>
          <p:nvPr>
            <p:ph type="body" idx="1"/>
          </p:nvPr>
        </p:nvSpPr>
        <p:spPr>
          <a:xfrm>
            <a:off x="457200" y="1600200"/>
            <a:ext cx="8229600" cy="4796452"/>
          </a:xfrm>
          <a:prstGeom prst="rect">
            <a:avLst/>
          </a:prstGeom>
        </p:spPr>
        <p:txBody>
          <a:bodyPr/>
          <a:lstStyle/>
          <a:p>
            <a:pPr marL="0" indent="0">
              <a:buSzTx/>
              <a:buFontTx/>
              <a:buNone/>
            </a:pPr>
            <a:r>
              <a:t>Sensory data often has both spatial and temporal distribution, and it could be important to be able to process both together.</a:t>
            </a:r>
          </a:p>
          <a:p>
            <a:pPr marL="0" indent="0">
              <a:buSzTx/>
              <a:buFontTx/>
              <a:buNone/>
            </a:pPr>
            <a:r>
              <a:t>In this case study, we consider a dataset collected by the EPA over decades and over the whole US, for carbon monoxide (CO) pollution.</a:t>
            </a:r>
          </a:p>
          <a:p>
            <a:pPr marL="0" indent="0">
              <a:buSzTx/>
              <a:buFontTx/>
              <a:buNone/>
            </a:pPr>
            <a:r>
              <a:t>We will use Python libraries to access, analyze, and visualize the data, and draw some conclusions about its characteristics.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ere are we in the Course?"/>
          <p:cNvSpPr txBox="1"/>
          <p:nvPr>
            <p:ph type="title"/>
          </p:nvPr>
        </p:nvSpPr>
        <p:spPr>
          <a:prstGeom prst="rect">
            <a:avLst/>
          </a:prstGeom>
        </p:spPr>
        <p:txBody>
          <a:bodyPr/>
          <a:lstStyle/>
          <a:p>
            <a:pPr/>
            <a:r>
              <a:t>Where are we in the Course?</a:t>
            </a:r>
          </a:p>
        </p:txBody>
      </p:sp>
      <p:sp>
        <p:nvSpPr>
          <p:cNvPr id="133"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r>
              <a:t>AI methods for data science</a:t>
            </a:r>
          </a:p>
          <a:p>
            <a:pPr/>
            <a:r>
              <a:t>Practical usage of AI for Big Data from IoT</a:t>
            </a:r>
          </a:p>
          <a:p>
            <a:pPr/>
            <a:r>
              <a:t>Getting further with AI: internal workings</a:t>
            </a:r>
          </a:p>
          <a:p>
            <a:pPr>
              <a:defRPr b="1"/>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Lecture 13: Big Data from Sensors"/>
          <p:cNvSpPr txBox="1"/>
          <p:nvPr>
            <p:ph type="title"/>
          </p:nvPr>
        </p:nvSpPr>
        <p:spPr>
          <a:prstGeom prst="rect">
            <a:avLst/>
          </a:prstGeom>
        </p:spPr>
        <p:txBody>
          <a:bodyPr/>
          <a:lstStyle/>
          <a:p>
            <a:pPr/>
            <a:r>
              <a:t>Lecture 13: Big Data from Sensors</a:t>
            </a:r>
          </a:p>
        </p:txBody>
      </p:sp>
      <p:sp>
        <p:nvSpPr>
          <p:cNvPr id="136"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CO survey by nationwide sensor array"/>
          <p:cNvSpPr txBox="1"/>
          <p:nvPr>
            <p:ph type="title"/>
          </p:nvPr>
        </p:nvSpPr>
        <p:spPr>
          <a:prstGeom prst="rect">
            <a:avLst/>
          </a:prstGeom>
        </p:spPr>
        <p:txBody>
          <a:bodyPr/>
          <a:lstStyle/>
          <a:p>
            <a:pPr/>
            <a:r>
              <a:t>CO survey by nationwide sensor array</a:t>
            </a:r>
          </a:p>
        </p:txBody>
      </p:sp>
      <p:pic>
        <p:nvPicPr>
          <p:cNvPr id="139"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40"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41" name="https://www.epa.gov/co-pollution/basic-information-about-carbon-monoxide-co-outdoor-air-pollution#Reduce"/>
          <p:cNvSpPr txBox="1"/>
          <p:nvPr/>
        </p:nvSpPr>
        <p:spPr>
          <a:xfrm>
            <a:off x="785751" y="6278879"/>
            <a:ext cx="757249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EPA CO data on Kaggle"/>
          <p:cNvSpPr txBox="1"/>
          <p:nvPr>
            <p:ph type="title"/>
          </p:nvPr>
        </p:nvSpPr>
        <p:spPr>
          <a:prstGeom prst="rect">
            <a:avLst/>
          </a:prstGeom>
        </p:spPr>
        <p:txBody>
          <a:bodyPr/>
          <a:lstStyle/>
          <a:p>
            <a:pPr/>
            <a:r>
              <a:t>EPA CO data on Kaggle</a:t>
            </a:r>
          </a:p>
        </p:txBody>
      </p:sp>
      <p:sp>
        <p:nvSpPr>
          <p:cNvPr id="144"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45"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Data fields"/>
          <p:cNvSpPr txBox="1"/>
          <p:nvPr>
            <p:ph type="title"/>
          </p:nvPr>
        </p:nvSpPr>
        <p:spPr>
          <a:prstGeom prst="rect">
            <a:avLst/>
          </a:prstGeom>
        </p:spPr>
        <p:txBody>
          <a:bodyPr/>
          <a:lstStyle/>
          <a:p>
            <a:pPr/>
            <a:r>
              <a:t>Data fields</a:t>
            </a:r>
          </a:p>
        </p:txBody>
      </p:sp>
      <p:sp>
        <p:nvSpPr>
          <p:cNvPr id="148"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9"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Data fields"/>
          <p:cNvSpPr txBox="1"/>
          <p:nvPr>
            <p:ph type="title"/>
          </p:nvPr>
        </p:nvSpPr>
        <p:spPr>
          <a:prstGeom prst="rect">
            <a:avLst/>
          </a:prstGeom>
        </p:spPr>
        <p:txBody>
          <a:bodyPr/>
          <a:lstStyle/>
          <a:p>
            <a:pPr/>
            <a:r>
              <a:t>Data fields</a:t>
            </a:r>
          </a:p>
        </p:txBody>
      </p:sp>
      <p:sp>
        <p:nvSpPr>
          <p:cNvPr id="152"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53"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